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5"/>
  </p:notesMasterIdLst>
  <p:sldIdLst>
    <p:sldId id="300" r:id="rId2"/>
    <p:sldId id="361" r:id="rId3"/>
    <p:sldId id="360" r:id="rId4"/>
    <p:sldId id="301" r:id="rId5"/>
    <p:sldId id="302" r:id="rId6"/>
    <p:sldId id="303" r:id="rId7"/>
    <p:sldId id="305" r:id="rId8"/>
    <p:sldId id="308" r:id="rId9"/>
    <p:sldId id="307" r:id="rId10"/>
    <p:sldId id="309" r:id="rId11"/>
    <p:sldId id="310" r:id="rId12"/>
    <p:sldId id="311" r:id="rId13"/>
    <p:sldId id="313" r:id="rId14"/>
    <p:sldId id="316" r:id="rId15"/>
    <p:sldId id="314" r:id="rId16"/>
    <p:sldId id="317" r:id="rId17"/>
    <p:sldId id="363" r:id="rId18"/>
    <p:sldId id="364" r:id="rId19"/>
    <p:sldId id="362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43" r:id="rId44"/>
    <p:sldId id="344" r:id="rId45"/>
    <p:sldId id="345" r:id="rId46"/>
    <p:sldId id="346" r:id="rId47"/>
    <p:sldId id="347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256" r:id="rId59"/>
    <p:sldId id="264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5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284" r:id="rId80"/>
    <p:sldId id="285" r:id="rId81"/>
    <p:sldId id="286" r:id="rId82"/>
    <p:sldId id="287" r:id="rId83"/>
    <p:sldId id="288" r:id="rId84"/>
    <p:sldId id="289" r:id="rId85"/>
    <p:sldId id="290" r:id="rId86"/>
    <p:sldId id="291" r:id="rId87"/>
    <p:sldId id="292" r:id="rId88"/>
    <p:sldId id="293" r:id="rId89"/>
    <p:sldId id="294" r:id="rId90"/>
    <p:sldId id="295" r:id="rId91"/>
    <p:sldId id="296" r:id="rId92"/>
    <p:sldId id="297" r:id="rId93"/>
    <p:sldId id="298" r:id="rId9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49" d="100"/>
          <a:sy n="49" d="100"/>
        </p:scale>
        <p:origin x="1392" y="4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loaderHOC/src/loaderHOC/index.js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loaderHOC/src/loaderHOC/index.js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loaderHOC/src/article/index.js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render_callback/src/renderCallback/index.js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render_callback/src/App.js" TargetMode="External"/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ext/src/context/index.js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ext/src/renderCallback/index.js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ext/src/article/index.js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error_boundary/src/errorBoundary/index.js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/src/img/index.js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error_boundary/src/errorBoundary/error.js" TargetMode="External"/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/src/text/index.js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/src/header/index.js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_v2/src/article/index.js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_v2/src/article/index.js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ainer_presentation/src/article/index.js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ainer_presentation/src/articleContainer/index.js" TargetMode="External"/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ainer_presentation/src/article/index.js" TargetMode="External"/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r>
              <a:t>feature/base_components</a:t>
            </a:r>
          </a:p>
          <a:p>
            <a:r>
              <a:t>feature/base_components_v2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HOC = Higher order Component</a:t>
            </a:r>
          </a:p>
          <a:p>
            <a:r>
              <a:t>WC = Wrapped Component</a:t>
            </a:r>
          </a:p>
          <a:p>
            <a:r>
              <a:t>EC = Enhanced component</a:t>
            </a:r>
          </a:p>
          <a:p>
            <a:endParaRPr/>
          </a:p>
          <a:p>
            <a:r>
              <a:rPr u="sng">
                <a:hlinkClick r:id="rId3"/>
              </a:rPr>
              <a:t>https://github.com/vkum29/react-design-patterns/blob/feature/loaderHOC/src/loaderHOC/index.js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https://github.com/vkum29/react-design-patterns/blob/feature/loaderHOC/src/loaderHOC/index.js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https://github.com/vkum29/react-design-patterns/blob/feature/loaderHOC/src/article/index.js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A.K.A render callbacks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https://github.com/vkum29/react-design-patterns/blob/feature/render_callback/src/renderCallback/index.js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https://github.com/vkum29/react-design-patterns/blob/feature/render_callback/src/App.js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2" name="Shape 2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https://github.com/vkum29/react-design-patterns/blob/feature/context/src/context/index.js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7" name="Shape 25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https://github.com/vkum29/react-design-patterns/blob/feature/context/src/renderCallback/index.js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https://github.com/vkum29/react-design-patterns/blob/feature/context/src/article/index.js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https://github.com/vkum29/react-design-patterns/blob/feature/error_boundary/src/errorBoundary/index.js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 dirty="0">
                <a:hlinkClick r:id="rId3"/>
              </a:rPr>
              <a:t>https://github.com/vkum29/react-design-patterns/blob/feature/base_components/src/img/index.js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7" name="Shape 27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https://github.com/vkum29/react-design-patterns/blob/feature/error_boundary/src/errorBoundary/error.js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https://github.com/vkum29/react-design-patterns/blob/feature/base_components/src/text/index.js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https://github.com/vkum29/react-design-patterns/blob/feature/base_components/src/header/index.js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8" name="Shape 1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https://github.com/vkum29/react-design-patterns/blob/feature/base_components_v2/src/article/index.js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3" name="Shape 1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https://github.com/vkum29/react-design-patterns/blob/feature/base_components_v2/src/article/index.js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Stateful and Stateless components</a:t>
            </a:r>
          </a:p>
          <a:p>
            <a:r>
              <a:t>Smart and Dumb components</a:t>
            </a:r>
          </a:p>
          <a:p>
            <a:endParaRPr/>
          </a:p>
          <a:p>
            <a:r>
              <a:t>Container: https://github.com/vkum29/react-design-patterns/blob/feature/container_presentation/src/articleContainer/index.js</a:t>
            </a:r>
          </a:p>
          <a:p>
            <a:r>
              <a:t>Presentation: </a:t>
            </a:r>
            <a:r>
              <a:rPr u="sng">
                <a:hlinkClick r:id="rId3"/>
              </a:rPr>
              <a:t>https://github.com/vkum29/react-design-patterns/blob/feature/container_presentation/src/article/index.js</a:t>
            </a:r>
          </a:p>
          <a:p>
            <a:endParaRPr u="sng">
              <a:hlinkClick r:id="rId3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rPr u="sng">
                <a:hlinkClick r:id="rId3"/>
              </a:rPr>
              <a:t>https://github.com/vkum29/react-design-patterns/blob/feature/container_presentation/src/articleContainer/index.js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/>
              </a:defRPr>
            </a:lvl1pPr>
          </a:lstStyle>
          <a:p>
            <a:pPr>
              <a:defRPr u="none"/>
            </a:pPr>
            <a:r>
              <a:rPr u="sng">
                <a:hlinkClick r:id="rId3"/>
              </a:rPr>
              <a:t>https://github.com/vkum29/react-design-patterns/blob/feature/container_presentation/src/article/index.js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D6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FFFFFF"/>
                </a:solidFill>
              </a:defRPr>
            </a:lvl1pPr>
            <a:lvl2pPr marL="0" indent="22860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FFFFFF"/>
                </a:solidFill>
              </a:defRPr>
            </a:lvl2pPr>
            <a:lvl3pPr marL="0" indent="45720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FFFFFF"/>
                </a:solidFill>
              </a:defRPr>
            </a:lvl3pPr>
            <a:lvl4pPr marL="0" indent="68580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FFFFFF"/>
                </a:solidFill>
              </a:defRPr>
            </a:lvl4pPr>
            <a:lvl5pPr marL="0" indent="914400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270000" y="4235450"/>
            <a:ext cx="10464800" cy="1282700"/>
          </a:xfrm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load.png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/>
          <p:nvPr/>
        </p:nvSpPr>
        <p:spPr>
          <a:xfrm>
            <a:off x="353367" y="1044823"/>
            <a:ext cx="5897266" cy="382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6000" cap="all">
                <a:solidFill>
                  <a:srgbClr val="00D8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ownload.png"/>
          <p:cNvSpPr>
            <a:spLocks noGrp="1"/>
          </p:cNvSpPr>
          <p:nvPr>
            <p:ph type="pic" sz="half" idx="13"/>
          </p:nvPr>
        </p:nvSpPr>
        <p:spPr>
          <a:xfrm>
            <a:off x="6870700" y="2781300"/>
            <a:ext cx="5283200" cy="618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</a:lvl1pPr>
            <a:lvl2pPr marL="863600" indent="-431800">
              <a:lnSpc>
                <a:spcPct val="100000"/>
              </a:lnSpc>
              <a:spcBef>
                <a:spcPts val="3800"/>
              </a:spcBef>
            </a:lvl2pPr>
            <a:lvl3pPr marL="1295400" indent="-431800">
              <a:lnSpc>
                <a:spcPct val="100000"/>
              </a:lnSpc>
              <a:spcBef>
                <a:spcPts val="3800"/>
              </a:spcBef>
            </a:lvl3pPr>
            <a:lvl4pPr marL="1727200" indent="-431800">
              <a:lnSpc>
                <a:spcPct val="100000"/>
              </a:lnSpc>
              <a:spcBef>
                <a:spcPts val="3800"/>
              </a:spcBef>
            </a:lvl4pPr>
            <a:lvl5pPr marL="2159000" indent="-431800">
              <a:lnSpc>
                <a:spcPct val="100000"/>
              </a:lnSpc>
              <a:spcBef>
                <a:spcPts val="38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pPr>
            <a:r>
              <a:t>–</a:t>
            </a:r>
            <a:r>
              <a:rPr sz="2000">
                <a:solidFill>
                  <a:srgbClr val="FDFFFF"/>
                </a:solidFill>
              </a:rPr>
              <a:t>Johnny</a:t>
            </a:r>
            <a:r>
              <a:t> </a:t>
            </a:r>
            <a:r>
              <a:rPr sz="2000">
                <a:solidFill>
                  <a:srgbClr val="FDFFFF"/>
                </a:solidFill>
              </a:rPr>
              <a:t>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00D8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ownload.png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2pPr marL="1041400" indent="-520700"/>
            <a:lvl3pPr marL="1562100" indent="-520700"/>
            <a:lvl4pPr marL="2082800" indent="-520700"/>
            <a:lvl5pPr marL="2603500" indent="-5207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0" r:id="rId9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9pPr>
    </p:titleStyle>
    <p:bodyStyle>
      <a:lvl1pPr marL="520700" marR="0" indent="-520700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1pPr>
      <a:lvl2pPr marL="8602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2pPr>
      <a:lvl3pPr marL="13809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3pPr>
      <a:lvl4pPr marL="19016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4pPr>
      <a:lvl5pPr marL="24223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5pPr>
      <a:lvl6pPr marL="29430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6pPr>
      <a:lvl7pPr marL="34637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7pPr>
      <a:lvl8pPr marL="39844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8pPr>
      <a:lvl9pPr marL="45051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/src/img/index.j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/src/text/index.j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/src/header/index.j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_v2/src/article/index.j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_v2/src/article/index.j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ainer_presentation/src/articleContainer/index.j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ainer_presentation/src/article/index.j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loaderHOC/src/loaderHOC/index.j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base_components_v2/src/article/index.j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render_callback/src/renderCallback/index.j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render_callback/src/App.j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ext/src/context/index.j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ext/src/renderCallback/index.j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context/src/article/index.js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error_boundary/src/errorBoundary/index.j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kum29/react-design-patterns/blob/feature/error_boundary/src/errorBoundary/error.js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co/lessons/react-presentation-components" TargetMode="External"/><Relationship Id="rId3" Type="http://schemas.openxmlformats.org/officeDocument/2006/relationships/hyperlink" Target="https://reactjs.org/docs/react-component.html" TargetMode="External"/><Relationship Id="rId7" Type="http://schemas.openxmlformats.org/officeDocument/2006/relationships/hyperlink" Target="https://reactjs.org/docs/components-and-props.html#composing-components" TargetMode="External"/><Relationship Id="rId2" Type="http://schemas.openxmlformats.org/officeDocument/2006/relationships/hyperlink" Target="https://blog.risingstack.com/the-history-of-react-js-on-a-timeline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js.org/docs/fragments.html" TargetMode="External"/><Relationship Id="rId5" Type="http://schemas.openxmlformats.org/officeDocument/2006/relationships/hyperlink" Target="https://stackoverflow.com/questions/34512696/reactjs-difference-between-stateful-and-stateless" TargetMode="External"/><Relationship Id="rId4" Type="http://schemas.openxmlformats.org/officeDocument/2006/relationships/hyperlink" Target="https://reactjs.org/docs/react-api.html#reactpurecomponent" TargetMode="External"/><Relationship Id="rId9" Type="http://schemas.openxmlformats.org/officeDocument/2006/relationships/hyperlink" Target="https://medium.com/@dan_abramov/smart-and-dumb-components-7ca2f9a7c7d0" TargetMode="Externa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aZg8wg39QQ" TargetMode="External"/><Relationship Id="rId3" Type="http://schemas.openxmlformats.org/officeDocument/2006/relationships/hyperlink" Target="https://medium.com/@franleplant/react-higher-order-components-in-depth-cf9032ee6c3e" TargetMode="External"/><Relationship Id="rId7" Type="http://schemas.openxmlformats.org/officeDocument/2006/relationships/hyperlink" Target="https://reactjs.org/docs/error-boundaries.html" TargetMode="External"/><Relationship Id="rId2" Type="http://schemas.openxmlformats.org/officeDocument/2006/relationships/hyperlink" Target="https://reactjs.org/docs/higher-order-component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js.org/docs/context.html" TargetMode="External"/><Relationship Id="rId5" Type="http://schemas.openxmlformats.org/officeDocument/2006/relationships/hyperlink" Target="https://goshakkk.name/controlled-vs-uncontrolled-inputs-react/" TargetMode="External"/><Relationship Id="rId10" Type="http://schemas.openxmlformats.org/officeDocument/2006/relationships/hyperlink" Target="https://github.com/vkum29/react-design-patterns" TargetMode="External"/><Relationship Id="rId4" Type="http://schemas.openxmlformats.org/officeDocument/2006/relationships/hyperlink" Target="https://reactjs.org/docs/uncontrolled-components.html" TargetMode="External"/><Relationship Id="rId9" Type="http://schemas.openxmlformats.org/officeDocument/2006/relationships/hyperlink" Target="https://reactpatterns.com/" TargetMode="Externa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8" y="567251"/>
            <a:ext cx="12373584" cy="88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8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740"/>
            <a:ext cx="12374057" cy="80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5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51" y="3380156"/>
            <a:ext cx="11051894" cy="37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51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8" y="1547479"/>
            <a:ext cx="10670162" cy="6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7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5" y="256387"/>
            <a:ext cx="12480449" cy="70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60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30" y="239469"/>
            <a:ext cx="10261032" cy="2970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30" y="3983453"/>
            <a:ext cx="10991363" cy="44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30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5" y="252918"/>
            <a:ext cx="12104844" cy="90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56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" y="140997"/>
            <a:ext cx="12149101" cy="91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30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6" y="272374"/>
            <a:ext cx="12527874" cy="77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2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7" y="214007"/>
            <a:ext cx="12633583" cy="92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454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2" y="330740"/>
            <a:ext cx="9563393" cy="4164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" y="5693483"/>
            <a:ext cx="8196834" cy="38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283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19" y="-1"/>
            <a:ext cx="12255790" cy="91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77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64"/>
            <a:ext cx="12104884" cy="772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57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4" y="385017"/>
            <a:ext cx="12179972" cy="7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30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70" y="463785"/>
            <a:ext cx="11302431" cy="78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15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" y="218889"/>
            <a:ext cx="12559553" cy="88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1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5" y="228391"/>
            <a:ext cx="12209886" cy="91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3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59" y="525294"/>
            <a:ext cx="12594141" cy="735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7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5" y="0"/>
            <a:ext cx="10737050" cy="87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1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24" y="350195"/>
            <a:ext cx="12041152" cy="85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26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31" y="1186774"/>
            <a:ext cx="12311537" cy="501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6" y="3976926"/>
            <a:ext cx="12483582" cy="33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41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6" y="168143"/>
            <a:ext cx="10966781" cy="94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33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2" y="894945"/>
            <a:ext cx="12693416" cy="79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26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" y="132714"/>
            <a:ext cx="10859295" cy="94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1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48" y="276033"/>
            <a:ext cx="11933414" cy="88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07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9" y="455354"/>
            <a:ext cx="12095341" cy="80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6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53" y="366917"/>
            <a:ext cx="12603663" cy="88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5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12"/>
            <a:ext cx="12638513" cy="807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576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3" y="528006"/>
            <a:ext cx="12484666" cy="79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99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3" y="2072878"/>
            <a:ext cx="12829814" cy="56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81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145"/>
            <a:ext cx="13004800" cy="71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38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41" y="231544"/>
            <a:ext cx="12239139" cy="90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59" y="0"/>
            <a:ext cx="10777882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95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00" y="501880"/>
            <a:ext cx="11677874" cy="82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16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38" y="350870"/>
            <a:ext cx="12599891" cy="88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0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12" y="-155642"/>
            <a:ext cx="12885488" cy="94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34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94" y="0"/>
            <a:ext cx="11977731" cy="978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93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6" y="98"/>
            <a:ext cx="9986321" cy="4876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87" y="4876801"/>
            <a:ext cx="9490215" cy="33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82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233464"/>
            <a:ext cx="13004705" cy="92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7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119" y="3336053"/>
            <a:ext cx="7290851" cy="30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9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95" y="3121784"/>
            <a:ext cx="9648192" cy="38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26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87" y="0"/>
            <a:ext cx="11363418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38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66" y="976008"/>
            <a:ext cx="12262389" cy="78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66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1" y="372893"/>
            <a:ext cx="12830897" cy="90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8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95"/>
            <a:ext cx="12630699" cy="90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31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97"/>
            <a:ext cx="12120545" cy="72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25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3" y="155643"/>
            <a:ext cx="12813258" cy="88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07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05" y="175097"/>
            <a:ext cx="12318590" cy="82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24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2" y="250185"/>
            <a:ext cx="12766959" cy="879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0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13"/>
            <a:ext cx="12782480" cy="89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37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928"/>
            <a:ext cx="12490315" cy="71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02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07" y="0"/>
            <a:ext cx="11936358" cy="79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7" y="658914"/>
            <a:ext cx="12035806" cy="82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62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ession #4"/>
          <p:cNvSpPr>
            <a:spLocks noGrp="1"/>
          </p:cNvSpPr>
          <p:nvPr>
            <p:ph type="ctrTitle"/>
          </p:nvPr>
        </p:nvSpPr>
        <p:spPr>
          <a:xfrm>
            <a:off x="711200" y="3406573"/>
            <a:ext cx="12293600" cy="3238500"/>
          </a:xfrm>
          <a:prstGeom prst="rect">
            <a:avLst/>
          </a:prstGeom>
        </p:spPr>
        <p:txBody>
          <a:bodyPr/>
          <a:lstStyle>
            <a:lvl1pPr>
              <a:defRPr sz="7200" cap="none">
                <a:solidFill>
                  <a:srgbClr val="10CEFF"/>
                </a:solidFill>
                <a:latin typeface="Cambria"/>
                <a:ea typeface="Cambria"/>
                <a:cs typeface="Cambria"/>
                <a:sym typeface="Cambria"/>
              </a:defRPr>
            </a:lvl1pPr>
          </a:lstStyle>
          <a:p>
            <a:r>
              <a:rPr lang="en-US" dirty="0">
                <a:solidFill>
                  <a:srgbClr val="F8F8F8"/>
                </a:solidFill>
              </a:rPr>
              <a:t>React - Design patterns.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Components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04" y="3112852"/>
            <a:ext cx="9450879" cy="30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17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OMPON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COMPONENTS</a:t>
            </a:r>
          </a:p>
        </p:txBody>
      </p:sp>
      <p:sp>
        <p:nvSpPr>
          <p:cNvPr id="156" name="BUILDING BLOCK OF REACT APPLICATION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BUILDING BLOCK OF REACT APPLICATION</a:t>
            </a:r>
          </a:p>
          <a:p>
            <a:r>
              <a:t>STATEFUL</a:t>
            </a:r>
          </a:p>
          <a:p>
            <a:r>
              <a:t>STATELESS</a:t>
            </a:r>
          </a:p>
          <a:p>
            <a:r>
              <a:t>FUNCTIONAL</a:t>
            </a:r>
          </a:p>
          <a:p>
            <a:r>
              <a:t>PURE COMPONENTS</a:t>
            </a:r>
          </a:p>
          <a:p>
            <a:r>
              <a:t>FRAGMENTS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ateful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Stateful</a:t>
            </a:r>
          </a:p>
        </p:txBody>
      </p:sp>
      <p:pic>
        <p:nvPicPr>
          <p:cNvPr id="161" name="stateful_component.png" descr="stateful_component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400" y="2380456"/>
            <a:ext cx="11430000" cy="699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tateLess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StateLess</a:t>
            </a:r>
          </a:p>
        </p:txBody>
      </p:sp>
      <p:pic>
        <p:nvPicPr>
          <p:cNvPr id="166" name="stateless_component.png" descr="stateless_component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l="458" r="458"/>
          <a:stretch>
            <a:fillRect/>
          </a:stretch>
        </p:blipFill>
        <p:spPr>
          <a:xfrm>
            <a:off x="787400" y="2380456"/>
            <a:ext cx="11430000" cy="699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Functional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Functional</a:t>
            </a:r>
          </a:p>
        </p:txBody>
      </p:sp>
      <p:pic>
        <p:nvPicPr>
          <p:cNvPr id="171" name="functional_component.png" descr="functional_component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l="458" r="458"/>
          <a:stretch>
            <a:fillRect/>
          </a:stretch>
        </p:blipFill>
        <p:spPr>
          <a:xfrm>
            <a:off x="787400" y="2380456"/>
            <a:ext cx="11430000" cy="699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UreComponent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PUreComponent</a:t>
            </a:r>
          </a:p>
        </p:txBody>
      </p:sp>
      <p:pic>
        <p:nvPicPr>
          <p:cNvPr id="176" name="PureComponentFragment.png" descr="PureComponentFragment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t="3169" b="3169"/>
          <a:stretch>
            <a:fillRect/>
          </a:stretch>
        </p:blipFill>
        <p:spPr>
          <a:xfrm>
            <a:off x="787400" y="2380456"/>
            <a:ext cx="11430000" cy="699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Fragment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Fragment</a:t>
            </a:r>
          </a:p>
        </p:txBody>
      </p:sp>
      <p:pic>
        <p:nvPicPr>
          <p:cNvPr id="181" name="PureComponentFragment.png" descr="PureComponentFragment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t="3169" b="3169"/>
          <a:stretch>
            <a:fillRect/>
          </a:stretch>
        </p:blipFill>
        <p:spPr>
          <a:xfrm>
            <a:off x="787400" y="2380456"/>
            <a:ext cx="11430000" cy="699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atte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Patterns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ontainer and Pres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32308">
              <a:defRPr sz="4440"/>
            </a:lvl1pPr>
          </a:lstStyle>
          <a:p>
            <a:r>
              <a:t>Container and Presentation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Markup_Container_Presentation.png" descr="Markup_Container_Presentation.pn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342951" y="575468"/>
            <a:ext cx="8318701" cy="1795404"/>
          </a:xfrm>
          <a:prstGeom prst="rect">
            <a:avLst/>
          </a:prstGeom>
        </p:spPr>
      </p:pic>
      <p:sp>
        <p:nvSpPr>
          <p:cNvPr id="190" name="Container implements data and functional logic.…"/>
          <p:cNvSpPr txBox="1">
            <a:spLocks noGrp="1"/>
          </p:cNvSpPr>
          <p:nvPr>
            <p:ph type="body" idx="1"/>
          </p:nvPr>
        </p:nvSpPr>
        <p:spPr>
          <a:xfrm>
            <a:off x="246213" y="3216420"/>
            <a:ext cx="12510692" cy="6215386"/>
          </a:xfrm>
          <a:prstGeom prst="rect">
            <a:avLst/>
          </a:prstGeom>
        </p:spPr>
        <p:txBody>
          <a:bodyPr anchor="t"/>
          <a:lstStyle/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Container implements data and functional logic.</a:t>
            </a:r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Presentation implements view logic.</a:t>
            </a:r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Container is stateful component.</a:t>
            </a:r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Presentation may or mayn't be stateful.</a:t>
            </a:r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Use case 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whenever we have heavy duty need from component, it can be broken into Container and Presentation.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Like we need to get data from server =&gt; Container Component.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We need to manipulate data, sort, filter, reduce or map to new data before usage =&gt; Container component.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Presentation contains styles not container.</a:t>
            </a:r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Benefits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Separation of concerns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Better Reusability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ontainer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Container</a:t>
            </a:r>
          </a:p>
        </p:txBody>
      </p:sp>
      <p:pic>
        <p:nvPicPr>
          <p:cNvPr id="195" name="container_component.png" descr="container_component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57387" y="2451100"/>
            <a:ext cx="9090045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9" y="448190"/>
            <a:ext cx="12718902" cy="8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49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resentation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Presentation</a:t>
            </a:r>
          </a:p>
        </p:txBody>
      </p:sp>
      <p:pic>
        <p:nvPicPr>
          <p:cNvPr id="200" name="presentation_component.png" descr="presentation_component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t="154" b="154"/>
          <a:stretch>
            <a:fillRect/>
          </a:stretch>
        </p:blipFill>
        <p:spPr>
          <a:xfrm>
            <a:off x="787400" y="2380456"/>
            <a:ext cx="11430000" cy="699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Higher order Compon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5040"/>
            </a:lvl1pPr>
          </a:lstStyle>
          <a:p>
            <a:r>
              <a:t>Higher order Component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 HOC (Higher order component) receives a components and returns component with some extra dressing.…"/>
          <p:cNvSpPr txBox="1">
            <a:spLocks noGrp="1"/>
          </p:cNvSpPr>
          <p:nvPr>
            <p:ph type="body" idx="1"/>
          </p:nvPr>
        </p:nvSpPr>
        <p:spPr>
          <a:xfrm>
            <a:off x="246213" y="3216420"/>
            <a:ext cx="12510692" cy="6215386"/>
          </a:xfrm>
          <a:prstGeom prst="rect">
            <a:avLst/>
          </a:prstGeom>
        </p:spPr>
        <p:txBody>
          <a:bodyPr anchor="t"/>
          <a:lstStyle/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A HOC (Higher order component) receives a components and returns component with some extra dressing.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Uses composition to add extra or common behaviour to component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Does not mutate or change original component.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Use case 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Factory like render component A or B.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Some common logic throughout components, like loader is great example of it.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Benefits: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Reusability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Factory pattern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Sharing common logic easily across components</a:t>
            </a:r>
          </a:p>
        </p:txBody>
      </p:sp>
      <p:pic>
        <p:nvPicPr>
          <p:cNvPr id="207" name="HOC.png" descr="HOC.png"/>
          <p:cNvPicPr>
            <a:picLocks noChangeAspect="1"/>
          </p:cNvPicPr>
          <p:nvPr/>
        </p:nvPicPr>
        <p:blipFill>
          <a:blip r:embed="rId3">
            <a:extLst/>
          </a:blip>
          <a:srcRect l="3666" r="3666"/>
          <a:stretch>
            <a:fillRect/>
          </a:stretch>
        </p:blipFill>
        <p:spPr>
          <a:xfrm>
            <a:off x="2342951" y="575468"/>
            <a:ext cx="8318701" cy="1795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HOC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HOC</a:t>
            </a:r>
          </a:p>
        </p:txBody>
      </p:sp>
      <p:pic>
        <p:nvPicPr>
          <p:cNvPr id="212" name="loaderHOC.png" descr="loaderHOC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l="569" r="569"/>
          <a:stretch>
            <a:fillRect/>
          </a:stretch>
        </p:blipFill>
        <p:spPr>
          <a:xfrm>
            <a:off x="787400" y="2380456"/>
            <a:ext cx="11430000" cy="699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Inclusion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Inclusion</a:t>
            </a:r>
          </a:p>
        </p:txBody>
      </p:sp>
      <p:pic>
        <p:nvPicPr>
          <p:cNvPr id="217" name="loaderHOC.png" descr="loaderHOC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l="275" r="275"/>
          <a:stretch>
            <a:fillRect/>
          </a:stretch>
        </p:blipFill>
        <p:spPr>
          <a:xfrm>
            <a:off x="787400" y="2380456"/>
            <a:ext cx="11430000" cy="699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ontrolled And Uncontrolle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1414">
              <a:defRPr sz="4020"/>
            </a:lvl1pPr>
          </a:lstStyle>
          <a:p>
            <a:r>
              <a:t>Controlled And Uncontrolled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ontrolled components and uncontrolled components are used to handle form elements and their behaviour.…"/>
          <p:cNvSpPr txBox="1">
            <a:spLocks noGrp="1"/>
          </p:cNvSpPr>
          <p:nvPr>
            <p:ph type="body" idx="1"/>
          </p:nvPr>
        </p:nvSpPr>
        <p:spPr>
          <a:xfrm>
            <a:off x="246213" y="3216420"/>
            <a:ext cx="12510692" cy="6215386"/>
          </a:xfrm>
          <a:prstGeom prst="rect">
            <a:avLst/>
          </a:prstGeom>
        </p:spPr>
        <p:txBody>
          <a:bodyPr anchor="t"/>
          <a:lstStyle/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Controlled components and uncontrolled components are used to handle form elements and their behaviour.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Most of this time we need controlled components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Controlled component manage the value, state and behaviour of element.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Uncontrolled component doesn’t manage them and is used only to render element.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Use case 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Third party features or integration via uncontrolled components.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Login or any form interaction non third party.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Benefits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Easy to mange and handle changes with controlled components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Easy validation 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Maintenance and integration.</a:t>
            </a:r>
          </a:p>
        </p:txBody>
      </p:sp>
      <p:pic>
        <p:nvPicPr>
          <p:cNvPr id="224" name="controlled_vs_unctonrolled_1.png" descr="controlled_vs_unctonrolled_1.png"/>
          <p:cNvPicPr>
            <a:picLocks noChangeAspect="1"/>
          </p:cNvPicPr>
          <p:nvPr/>
        </p:nvPicPr>
        <p:blipFill>
          <a:blip r:embed="rId2">
            <a:extLst/>
          </a:blip>
          <a:srcRect l="471" r="471"/>
          <a:stretch>
            <a:fillRect/>
          </a:stretch>
        </p:blipFill>
        <p:spPr>
          <a:xfrm>
            <a:off x="1067792" y="558799"/>
            <a:ext cx="10869284" cy="182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Function as ChILD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Function as ChILD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react_children_api.png" descr="react_children_api.png"/>
          <p:cNvPicPr>
            <a:picLocks noChangeAspect="1"/>
          </p:cNvPicPr>
          <p:nvPr/>
        </p:nvPicPr>
        <p:blipFill>
          <a:blip r:embed="rId3">
            <a:extLst/>
          </a:blip>
          <a:srcRect t="7852" b="7852"/>
          <a:stretch>
            <a:fillRect/>
          </a:stretch>
        </p:blipFill>
        <p:spPr>
          <a:xfrm>
            <a:off x="1067792" y="558799"/>
            <a:ext cx="10869284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function_as_child.png" descr="function_as_child.png"/>
          <p:cNvPicPr>
            <a:picLocks noChangeAspect="1"/>
          </p:cNvPicPr>
          <p:nvPr/>
        </p:nvPicPr>
        <p:blipFill>
          <a:blip r:embed="rId4">
            <a:extLst/>
          </a:blip>
          <a:srcRect l="1785" r="1785"/>
          <a:stretch>
            <a:fillRect/>
          </a:stretch>
        </p:blipFill>
        <p:spPr>
          <a:xfrm>
            <a:off x="1067792" y="7366000"/>
            <a:ext cx="10869284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Children api allows us to encapsulate children element inside desired structure. Though it is powerful we need more power, as many times view has to depends on data differences.…"/>
          <p:cNvSpPr txBox="1">
            <a:spLocks noGrp="1"/>
          </p:cNvSpPr>
          <p:nvPr>
            <p:ph type="body" sz="half" idx="1"/>
          </p:nvPr>
        </p:nvSpPr>
        <p:spPr>
          <a:xfrm>
            <a:off x="246213" y="3216420"/>
            <a:ext cx="12510692" cy="3557365"/>
          </a:xfrm>
          <a:prstGeom prst="rect">
            <a:avLst/>
          </a:prstGeom>
        </p:spPr>
        <p:txBody>
          <a:bodyPr anchor="t"/>
          <a:lstStyle/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Children api allows us to encapsulate children element inside desired structure. Though it is powerful we need more power, as many times view has to depends on data differences.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Use case 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Render conditional block which parent should not know even.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Benefits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Abstraction and logical operations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nder callback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Render callback</a:t>
            </a:r>
          </a:p>
        </p:txBody>
      </p:sp>
      <p:pic>
        <p:nvPicPr>
          <p:cNvPr id="235" name="render_callback.png" descr="render_callback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t="6891" b="6891"/>
          <a:stretch>
            <a:fillRect/>
          </a:stretch>
        </p:blipFill>
        <p:spPr>
          <a:xfrm>
            <a:off x="787400" y="2380456"/>
            <a:ext cx="11430000" cy="69992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4" y="166100"/>
            <a:ext cx="12330218" cy="87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83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Inclusion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Inclusion</a:t>
            </a:r>
          </a:p>
        </p:txBody>
      </p:sp>
      <p:pic>
        <p:nvPicPr>
          <p:cNvPr id="240" name="render_callback_inclusion.png" descr="render_callback_inclusion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400" y="3273623"/>
            <a:ext cx="11430000" cy="5212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on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Context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ontext or Provider pattern allows sharing of props without passing through each child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Context or Provider pattern allows sharing of props without passing through each child.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Works as publisher and subscriber.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Uses Provider and Consumer component to achieve it with help of function as a child component.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Use case 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Sharing of data across children without the cumbers of passing it through each nested child.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Benefits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Clean code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Better composition</a:t>
            </a:r>
          </a:p>
        </p:txBody>
      </p:sp>
      <p:pic>
        <p:nvPicPr>
          <p:cNvPr id="247" name="context.png" descr="contex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3593" y="584200"/>
            <a:ext cx="8837708" cy="177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ontext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Context</a:t>
            </a:r>
          </a:p>
        </p:txBody>
      </p:sp>
      <p:pic>
        <p:nvPicPr>
          <p:cNvPr id="250" name="context_creation.png" descr="context_creation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2400" y="2664618"/>
            <a:ext cx="10160000" cy="64308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rovider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Provider</a:t>
            </a:r>
          </a:p>
        </p:txBody>
      </p:sp>
      <p:pic>
        <p:nvPicPr>
          <p:cNvPr id="255" name="Context_provider.png" descr="Context_provider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400" y="2201204"/>
            <a:ext cx="11430000" cy="73577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onsumer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Consumer</a:t>
            </a:r>
          </a:p>
        </p:txBody>
      </p:sp>
      <p:pic>
        <p:nvPicPr>
          <p:cNvPr id="260" name="context_consumer.png" descr="context_consumer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400" y="2370218"/>
            <a:ext cx="11430000" cy="7019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Error Bound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Error Boundary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rior to React 16, any error occurred while processing script has failed all subsequent components processing too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Prior to React 16, any error occurred while processing script has failed all subsequent components processing too.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Allow handling error and provide fallback.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Use case 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Any component which is should handle a fallback in case of errors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Handling downtime of api or third party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Benefits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No more failure of complete app if nested comp fails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understandable way to provide error handling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Development shows error while production will show implemented fallback.</a:t>
            </a:r>
          </a:p>
        </p:txBody>
      </p:sp>
      <p:pic>
        <p:nvPicPr>
          <p:cNvPr id="267" name="ErrorBoundary.png" descr="ErrorBoundar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3150" y="788392"/>
            <a:ext cx="8318500" cy="1369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Error boundary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Error boundary</a:t>
            </a:r>
          </a:p>
        </p:txBody>
      </p:sp>
      <p:pic>
        <p:nvPicPr>
          <p:cNvPr id="270" name="Error_boundary.png" descr="Error_boundary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9900" y="2405260"/>
            <a:ext cx="9525000" cy="6949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Error simulation"/>
          <p:cNvSpPr txBox="1">
            <a:spLocks noGrp="1"/>
          </p:cNvSpPr>
          <p:nvPr>
            <p:ph type="title"/>
          </p:nvPr>
        </p:nvSpPr>
        <p:spPr>
          <a:xfrm>
            <a:off x="355600" y="552301"/>
            <a:ext cx="12293600" cy="1841798"/>
          </a:xfrm>
          <a:prstGeom prst="rect">
            <a:avLst/>
          </a:prstGeom>
        </p:spPr>
        <p:txBody>
          <a:bodyPr/>
          <a:lstStyle/>
          <a:p>
            <a:r>
              <a:t>Error simulation</a:t>
            </a:r>
          </a:p>
        </p:txBody>
      </p:sp>
      <p:pic>
        <p:nvPicPr>
          <p:cNvPr id="275" name="error_simulation.png" descr="error_simulation.png">
            <a:hlinkClick r:id="rId3"/>
          </p:cNvPr>
          <p:cNvPicPr>
            <a:picLocks noChangeAspect="1"/>
          </p:cNvPicPr>
          <p:nvPr/>
        </p:nvPicPr>
        <p:blipFill>
          <a:blip r:embed="rId4">
            <a:extLst/>
          </a:blip>
          <a:srcRect l="934" r="934"/>
          <a:stretch>
            <a:fillRect/>
          </a:stretch>
        </p:blipFill>
        <p:spPr>
          <a:xfrm>
            <a:off x="787400" y="2370218"/>
            <a:ext cx="11430000" cy="7019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7" y="637400"/>
            <a:ext cx="12834106" cy="67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43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ferences"/>
          <p:cNvSpPr txBox="1">
            <a:spLocks noGrp="1"/>
          </p:cNvSpPr>
          <p:nvPr>
            <p:ph type="title" idx="4294967295"/>
          </p:nvPr>
        </p:nvSpPr>
        <p:spPr>
          <a:xfrm>
            <a:off x="355600" y="3657600"/>
            <a:ext cx="12293600" cy="2438400"/>
          </a:xfrm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History…"/>
          <p:cNvSpPr txBox="1">
            <a:spLocks noGrp="1"/>
          </p:cNvSpPr>
          <p:nvPr>
            <p:ph type="body" idx="1"/>
          </p:nvPr>
        </p:nvSpPr>
        <p:spPr>
          <a:xfrm>
            <a:off x="246213" y="2172043"/>
            <a:ext cx="12510692" cy="7259763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History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rPr u="sng">
                <a:hlinkClick r:id="rId2"/>
              </a:rPr>
              <a:t>https://blog.risingstack.com/the-history-of-react-js-on-a-timeline/</a:t>
            </a: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endParaRPr u="sng">
              <a:hlinkClick r:id="rId2"/>
            </a:endParaRP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Component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rPr u="sng">
                <a:hlinkClick r:id="rId3"/>
              </a:rPr>
              <a:t>https://reactjs.org/docs/react-component.html</a:t>
            </a: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endParaRPr u="sng">
              <a:hlinkClick r:id="rId3"/>
            </a:endParaRP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PureComponent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rPr u="sng">
                <a:hlinkClick r:id="rId4"/>
              </a:rPr>
              <a:t>https://reactjs.org/docs/react-api.html#reactpurecomponent</a:t>
            </a: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endParaRPr u="sng">
              <a:hlinkClick r:id="rId4"/>
            </a:endParaRP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Stateful and Stateless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rPr u="sng">
                <a:hlinkClick r:id="rId5"/>
              </a:rPr>
              <a:t>https://stackoverflow.com/questions/34512696/reactjs-difference-between-stateful-and-stateless</a:t>
            </a: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endParaRPr u="sng">
              <a:hlinkClick r:id="rId5"/>
            </a:endParaRP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functional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https://javascriptplayground.com/functional-stateless-components-react/</a:t>
            </a: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endParaRPr/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fragments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rPr u="sng">
                <a:hlinkClick r:id="rId6"/>
              </a:rPr>
              <a:t>https://reactjs.org/docs/fragments.html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endParaRPr u="sng">
              <a:hlinkClick r:id="rId6"/>
            </a:endParaRP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Composition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rPr u="sng">
                <a:hlinkClick r:id="rId7"/>
              </a:rPr>
              <a:t>https://reactjs.org/docs/components-and-props.html#composing-components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https://reactjs.org/docs/components-and-props.html#extracting-components</a:t>
            </a:r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endParaRPr/>
          </a:p>
          <a:p>
            <a:pPr marL="273473" marR="205104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Container and Presentation component: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t>https://medium.com/@learnreact/container-components-c0e67432e005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rPr u="sng">
                <a:hlinkClick r:id="rId8"/>
              </a:rPr>
              <a:t>https://learn.co/lessons/react-presentation-components</a:t>
            </a:r>
          </a:p>
          <a:p>
            <a:pPr marL="683683" marR="205104" lvl="1" indent="-273473" defTabSz="434340">
              <a:spcBef>
                <a:spcPts val="0"/>
              </a:spcBef>
              <a:defRPr sz="1900">
                <a:solidFill>
                  <a:srgbClr val="FFFFFF"/>
                </a:solidFill>
              </a:defRPr>
            </a:pPr>
            <a:r>
              <a:rPr u="sng">
                <a:hlinkClick r:id="rId9"/>
              </a:rPr>
              <a:t>https://medium.com/@dan_abramov/smart-and-dumb-components-7ca2f9a7c7d0</a:t>
            </a:r>
          </a:p>
        </p:txBody>
      </p:sp>
      <p:sp>
        <p:nvSpPr>
          <p:cNvPr id="282" name="Reference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711077"/>
          </a:xfrm>
          <a:prstGeom prst="rect">
            <a:avLst/>
          </a:prstGeom>
        </p:spPr>
        <p:txBody>
          <a:bodyPr/>
          <a:lstStyle/>
          <a:p>
            <a:r>
              <a:t>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HOC…"/>
          <p:cNvSpPr txBox="1">
            <a:spLocks noGrp="1"/>
          </p:cNvSpPr>
          <p:nvPr>
            <p:ph type="body" idx="1"/>
          </p:nvPr>
        </p:nvSpPr>
        <p:spPr>
          <a:xfrm>
            <a:off x="246213" y="2172043"/>
            <a:ext cx="12510692" cy="7259763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HOC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u="sng">
                <a:hlinkClick r:id="rId2"/>
              </a:rPr>
              <a:t>https://reactjs.org/docs/higher-order-components.html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u="sng">
                <a:hlinkClick r:id="rId3"/>
              </a:rPr>
              <a:t>https://medium.com/@franleplant/react-higher-order-components-in-depth-cf9032ee6c3e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u="sng">
              <a:hlinkClick r:id="rId3"/>
            </a:endParaRPr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Controlled vs Uncontrolled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https://reactjs.org/docs/forms.html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u="sng">
                <a:hlinkClick r:id="rId4"/>
              </a:rPr>
              <a:t>https://reactjs.org/docs/uncontrolled-components.html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u="sng">
                <a:hlinkClick r:id="rId5"/>
              </a:rPr>
              <a:t>https://goshakkk.name/controlled-vs-uncontrolled-inputs-react/</a:t>
            </a:r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u="sng">
              <a:hlinkClick r:id="rId5"/>
            </a:endParaRPr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Function as child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https://medium.com/merrickchristensen/function-as-child-components-5f3920a9ace9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Context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u="sng">
                <a:hlinkClick r:id="rId6"/>
              </a:rPr>
              <a:t>https://reactjs.org/docs/context.html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https://dev.to/kayis/context-in-react-69h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/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Error Boundaries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u="sng">
                <a:hlinkClick r:id="rId7"/>
              </a:rPr>
              <a:t>https://reactjs.org/docs/error-boundaries.html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u="sng">
              <a:hlinkClick r:id="rId7"/>
            </a:endParaRP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u="sng">
              <a:hlinkClick r:id="rId7"/>
            </a:endParaRPr>
          </a:p>
          <a:p>
            <a:pPr marL="287866" marR="215900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t>PATTERNS: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u="sng">
                <a:hlinkClick r:id="rId8"/>
              </a:rPr>
              <a:t>https://www.youtube.com/watch?v=YaZg8wg39QQ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u="sng">
                <a:hlinkClick r:id="rId9"/>
              </a:rPr>
              <a:t>https://reactpatterns.com/</a:t>
            </a:r>
          </a:p>
          <a:p>
            <a:pPr marL="719666" marR="215900" lvl="1" indent="-287866" defTabSz="457200"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u="sng">
                <a:hlinkClick r:id="rId10"/>
              </a:rPr>
              <a:t>https://github.com/vkum29/react-design-patterns</a:t>
            </a:r>
          </a:p>
        </p:txBody>
      </p:sp>
      <p:sp>
        <p:nvSpPr>
          <p:cNvPr id="285" name="More references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1711077"/>
          </a:xfrm>
          <a:prstGeom prst="rect">
            <a:avLst/>
          </a:prstGeom>
        </p:spPr>
        <p:txBody>
          <a:bodyPr/>
          <a:lstStyle/>
          <a:p>
            <a:r>
              <a:t>More references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– Unknown"/>
          <p:cNvSpPr txBox="1">
            <a:spLocks noGrp="1"/>
          </p:cNvSpPr>
          <p:nvPr>
            <p:ph type="body" idx="13"/>
          </p:nvPr>
        </p:nvSpPr>
        <p:spPr>
          <a:xfrm>
            <a:off x="1270000" y="5738415"/>
            <a:ext cx="10464800" cy="410369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pPr>
              <a:defRPr>
                <a:solidFill>
                  <a:srgbClr val="535353"/>
                </a:solidFill>
              </a:defRPr>
            </a:pPr>
            <a:endParaRPr dirty="0">
              <a:solidFill>
                <a:srgbClr val="FDFFFF"/>
              </a:solidFill>
            </a:endParaRPr>
          </a:p>
        </p:txBody>
      </p:sp>
      <p:sp>
        <p:nvSpPr>
          <p:cNvPr id="288" name="“This is where we begin.”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r>
              <a:t>“This is where we begin.”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684</Words>
  <Application>Microsoft Office PowerPoint</Application>
  <PresentationFormat>Custom</PresentationFormat>
  <Paragraphs>202</Paragraphs>
  <Slides>93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Cambria</vt:lpstr>
      <vt:lpstr>Gill Sans</vt:lpstr>
      <vt:lpstr>Gill Sans Light</vt:lpstr>
      <vt:lpstr>Gill Sans SemiBold</vt:lpstr>
      <vt:lpstr>Helvetica Neue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 - Design patterns. </vt:lpstr>
      <vt:lpstr>Components</vt:lpstr>
      <vt:lpstr>COMPONENTS</vt:lpstr>
      <vt:lpstr>Stateful</vt:lpstr>
      <vt:lpstr>StateLess</vt:lpstr>
      <vt:lpstr>Functional</vt:lpstr>
      <vt:lpstr>PUreComponent</vt:lpstr>
      <vt:lpstr>Fragment</vt:lpstr>
      <vt:lpstr>Patterns</vt:lpstr>
      <vt:lpstr>Container and Presentation</vt:lpstr>
      <vt:lpstr>PowerPoint Presentation</vt:lpstr>
      <vt:lpstr>Container</vt:lpstr>
      <vt:lpstr>Presentation</vt:lpstr>
      <vt:lpstr>Higher order Component</vt:lpstr>
      <vt:lpstr>PowerPoint Presentation</vt:lpstr>
      <vt:lpstr>HOC</vt:lpstr>
      <vt:lpstr>Inclusion</vt:lpstr>
      <vt:lpstr>Controlled And Uncontrolled</vt:lpstr>
      <vt:lpstr>PowerPoint Presentation</vt:lpstr>
      <vt:lpstr>Function as ChILD</vt:lpstr>
      <vt:lpstr>PowerPoint Presentation</vt:lpstr>
      <vt:lpstr>Render callback</vt:lpstr>
      <vt:lpstr>Inclusion</vt:lpstr>
      <vt:lpstr>Context</vt:lpstr>
      <vt:lpstr>PowerPoint Presentation</vt:lpstr>
      <vt:lpstr>Context</vt:lpstr>
      <vt:lpstr>Provider</vt:lpstr>
      <vt:lpstr>Consumer</vt:lpstr>
      <vt:lpstr>Error Boundary</vt:lpstr>
      <vt:lpstr>PowerPoint Presentation</vt:lpstr>
      <vt:lpstr>Error boundary</vt:lpstr>
      <vt:lpstr>Error simulation</vt:lpstr>
      <vt:lpstr>References</vt:lpstr>
      <vt:lpstr>References</vt:lpstr>
      <vt:lpstr>More 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- Design patterns. </dc:title>
  <cp:lastModifiedBy>Michael Packiyaraj</cp:lastModifiedBy>
  <cp:revision>59</cp:revision>
  <dcterms:modified xsi:type="dcterms:W3CDTF">2018-09-17T07:33:07Z</dcterms:modified>
</cp:coreProperties>
</file>